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7" r:id="rId1"/>
  </p:sldMasterIdLst>
  <p:sldIdLst>
    <p:sldId id="256" r:id="rId2"/>
    <p:sldId id="257" r:id="rId3"/>
    <p:sldId id="265" r:id="rId4"/>
    <p:sldId id="266" r:id="rId5"/>
    <p:sldId id="267" r:id="rId6"/>
    <p:sldId id="268" r:id="rId7"/>
    <p:sldId id="269" r:id="rId8"/>
    <p:sldId id="264" r:id="rId9"/>
    <p:sldId id="258" r:id="rId10"/>
    <p:sldId id="263" r:id="rId11"/>
    <p:sldId id="259" r:id="rId12"/>
    <p:sldId id="261" r:id="rId13"/>
    <p:sldId id="260" r:id="rId14"/>
    <p:sldId id="270" r:id="rId15"/>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Tahoma" pitchFamily="34" charset="0"/>
        <a:ea typeface="+mn-ea"/>
        <a:cs typeface="+mn-cs"/>
      </a:defRPr>
    </a:lvl1pPr>
    <a:lvl2pPr marL="457200" algn="l" rtl="0" fontAlgn="base">
      <a:spcBef>
        <a:spcPct val="0"/>
      </a:spcBef>
      <a:spcAft>
        <a:spcPct val="0"/>
      </a:spcAft>
      <a:defRPr kern="1200">
        <a:solidFill>
          <a:schemeClr val="tx1"/>
        </a:solidFill>
        <a:latin typeface="Tahoma" pitchFamily="34" charset="0"/>
        <a:ea typeface="+mn-ea"/>
        <a:cs typeface="+mn-cs"/>
      </a:defRPr>
    </a:lvl2pPr>
    <a:lvl3pPr marL="914400" algn="l" rtl="0" fontAlgn="base">
      <a:spcBef>
        <a:spcPct val="0"/>
      </a:spcBef>
      <a:spcAft>
        <a:spcPct val="0"/>
      </a:spcAft>
      <a:defRPr kern="1200">
        <a:solidFill>
          <a:schemeClr val="tx1"/>
        </a:solidFill>
        <a:latin typeface="Tahoma" pitchFamily="34" charset="0"/>
        <a:ea typeface="+mn-ea"/>
        <a:cs typeface="+mn-cs"/>
      </a:defRPr>
    </a:lvl3pPr>
    <a:lvl4pPr marL="1371600" algn="l" rtl="0" fontAlgn="base">
      <a:spcBef>
        <a:spcPct val="0"/>
      </a:spcBef>
      <a:spcAft>
        <a:spcPct val="0"/>
      </a:spcAft>
      <a:defRPr kern="1200">
        <a:solidFill>
          <a:schemeClr val="tx1"/>
        </a:solidFill>
        <a:latin typeface="Tahoma" pitchFamily="34" charset="0"/>
        <a:ea typeface="+mn-ea"/>
        <a:cs typeface="+mn-cs"/>
      </a:defRPr>
    </a:lvl4pPr>
    <a:lvl5pPr marL="1828800" algn="l" rtl="0" fontAlgn="base">
      <a:spcBef>
        <a:spcPct val="0"/>
      </a:spcBef>
      <a:spcAft>
        <a:spcPct val="0"/>
      </a:spcAft>
      <a:defRPr kern="1200">
        <a:solidFill>
          <a:schemeClr val="tx1"/>
        </a:solidFill>
        <a:latin typeface="Tahoma" pitchFamily="34" charset="0"/>
        <a:ea typeface="+mn-ea"/>
        <a:cs typeface="+mn-cs"/>
      </a:defRPr>
    </a:lvl5pPr>
    <a:lvl6pPr marL="2286000" algn="l" defTabSz="914400" rtl="0" eaLnBrk="1" latinLnBrk="0" hangingPunct="1">
      <a:defRPr kern="1200">
        <a:solidFill>
          <a:schemeClr val="tx1"/>
        </a:solidFill>
        <a:latin typeface="Tahoma" pitchFamily="34" charset="0"/>
        <a:ea typeface="+mn-ea"/>
        <a:cs typeface="+mn-cs"/>
      </a:defRPr>
    </a:lvl6pPr>
    <a:lvl7pPr marL="2743200" algn="l" defTabSz="914400" rtl="0" eaLnBrk="1" latinLnBrk="0" hangingPunct="1">
      <a:defRPr kern="1200">
        <a:solidFill>
          <a:schemeClr val="tx1"/>
        </a:solidFill>
        <a:latin typeface="Tahoma" pitchFamily="34" charset="0"/>
        <a:ea typeface="+mn-ea"/>
        <a:cs typeface="+mn-cs"/>
      </a:defRPr>
    </a:lvl7pPr>
    <a:lvl8pPr marL="3200400" algn="l" defTabSz="914400" rtl="0" eaLnBrk="1" latinLnBrk="0" hangingPunct="1">
      <a:defRPr kern="1200">
        <a:solidFill>
          <a:schemeClr val="tx1"/>
        </a:solidFill>
        <a:latin typeface="Tahoma" pitchFamily="34" charset="0"/>
        <a:ea typeface="+mn-ea"/>
        <a:cs typeface="+mn-cs"/>
      </a:defRPr>
    </a:lvl8pPr>
    <a:lvl9pPr marL="3657600" algn="l" defTabSz="914400" rtl="0" eaLnBrk="1" latinLnBrk="0" hangingPunct="1">
      <a:defRPr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A00"/>
    <a:srgbClr val="FF0000"/>
    <a:srgbClr val="000000"/>
    <a:srgbClr val="660033"/>
    <a:srgbClr val="993366"/>
    <a:srgbClr val="CC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78" d="100"/>
          <a:sy n="78" d="100"/>
        </p:scale>
        <p:origin x="-1128"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68EBD6F1-B3C0-4065-9C74-827533F45F4B}" type="slidenum">
              <a:rPr lang="ru-RU" smtClean="0"/>
              <a:pPr/>
              <a:t>‹#›</a:t>
            </a:fld>
            <a:endParaRPr lang="ru-RU"/>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ru-RU" smtClean="0"/>
              <a:t>Образец заголовка</a:t>
            </a:r>
            <a:endParaRPr lang="en-US" dirty="0"/>
          </a:p>
        </p:txBody>
      </p:sp>
    </p:spTree>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0D4FB32C-2AE3-4A72-8BED-B9C15492F536}" type="slidenum">
              <a:rPr lang="ru-RU" smtClean="0"/>
              <a:pPr/>
              <a:t>‹#›</a:t>
            </a:fld>
            <a:endParaRPr lang="ru-RU"/>
          </a:p>
        </p:txBody>
      </p:sp>
    </p:spTree>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ru-RU" smtClean="0"/>
              <a:t>Образец заголовка</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2E316216-3A4F-4FFE-8D59-AAE14D02FA1C}" type="slidenum">
              <a:rPr lang="ru-RU" smtClean="0"/>
              <a:pPr/>
              <a:t>‹#›</a:t>
            </a:fld>
            <a:endParaRPr lang="ru-RU"/>
          </a:p>
        </p:txBody>
      </p:sp>
    </p:spTree>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DE9DF974-0648-465D-999E-4C452F8BD77D}" type="slidenum">
              <a:rPr lang="ru-RU" smtClean="0"/>
              <a:pPr/>
              <a:t>‹#›</a:t>
            </a:fld>
            <a:endParaRPr lang="ru-RU"/>
          </a:p>
        </p:txBody>
      </p:sp>
      <p:sp>
        <p:nvSpPr>
          <p:cNvPr id="8" name="Title 7"/>
          <p:cNvSpPr>
            <a:spLocks noGrp="1"/>
          </p:cNvSpPr>
          <p:nvPr>
            <p:ph type="title"/>
          </p:nvPr>
        </p:nvSpPr>
        <p:spPr/>
        <p:txBody>
          <a:bodyPr/>
          <a:lstStyle/>
          <a:p>
            <a:r>
              <a:rPr lang="ru-RU" smtClean="0"/>
              <a:t>Образец заголовка</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ru-RU" smtClean="0"/>
              <a:t>Образец заголовка</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9AB911D-2513-40B2-9D15-9B9BD5A0CFB5}" type="slidenum">
              <a:rPr lang="ru-RU" smtClean="0"/>
              <a:pPr/>
              <a:t>‹#›</a:t>
            </a:fld>
            <a:endParaRPr lang="ru-RU"/>
          </a:p>
        </p:txBody>
      </p:sp>
    </p:spTree>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82E167EF-5865-4B6E-B4BE-0FE8C24074CB}" type="slidenum">
              <a:rPr lang="ru-RU" smtClean="0"/>
              <a:pPr/>
              <a:t>‹#›</a:t>
            </a:fld>
            <a:endParaRPr lang="ru-RU"/>
          </a:p>
        </p:txBody>
      </p:sp>
      <p:sp>
        <p:nvSpPr>
          <p:cNvPr id="8" name="Title 7"/>
          <p:cNvSpPr>
            <a:spLocks noGrp="1"/>
          </p:cNvSpPr>
          <p:nvPr>
            <p:ph type="title"/>
          </p:nvPr>
        </p:nvSpPr>
        <p:spPr/>
        <p:txBody>
          <a:bodyPr/>
          <a:lstStyle/>
          <a:p>
            <a:r>
              <a:rPr lang="ru-RU" smtClean="0"/>
              <a:t>Образец заголовка</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ru-RU" smtClean="0"/>
              <a:t>Образец текста</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606E06C1-44B3-410E-8E0F-317F0580366B}" type="slidenum">
              <a:rPr lang="ru-RU" smtClean="0"/>
              <a:pPr/>
              <a:t>‹#›</a:t>
            </a:fld>
            <a:endParaRPr lang="ru-RU"/>
          </a:p>
        </p:txBody>
      </p:sp>
      <p:sp>
        <p:nvSpPr>
          <p:cNvPr id="10" name="Title 9"/>
          <p:cNvSpPr>
            <a:spLocks noGrp="1"/>
          </p:cNvSpPr>
          <p:nvPr>
            <p:ph type="title"/>
          </p:nvPr>
        </p:nvSpPr>
        <p:spPr/>
        <p:txBody>
          <a:bodyPr/>
          <a:lstStyle/>
          <a:p>
            <a:r>
              <a:rPr lang="ru-RU" smtClean="0"/>
              <a:t>Образец заголовка</a:t>
            </a:r>
            <a:endParaRPr lang="en-US" dirty="0"/>
          </a:p>
        </p:txBody>
      </p:sp>
    </p:spTree>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443C14CD-037C-4845-A641-D6C1CEF2ABF1}" type="slidenum">
              <a:rPr lang="ru-RU" smtClean="0"/>
              <a:pPr/>
              <a:t>‹#›</a:t>
            </a:fld>
            <a:endParaRPr lang="ru-RU"/>
          </a:p>
        </p:txBody>
      </p:sp>
    </p:spTree>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7E9A9B1E-2974-4572-B973-06010CAF9F12}" type="slidenum">
              <a:rPr lang="ru-RU" smtClean="0"/>
              <a:pPr/>
              <a:t>‹#›</a:t>
            </a:fld>
            <a:endParaRPr lang="ru-RU"/>
          </a:p>
        </p:txBody>
      </p:sp>
    </p:spTree>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ru-RU" smtClean="0"/>
              <a:t>Образец заголовка</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4D0ED40A-ED49-478E-9DE7-869647E10D81}" type="slidenum">
              <a:rPr lang="ru-RU" smtClean="0"/>
              <a:pPr/>
              <a:t>‹#›</a:t>
            </a:fld>
            <a:endParaRPr lang="ru-RU"/>
          </a:p>
        </p:txBody>
      </p:sp>
    </p:spTree>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586C7CDA-3D4C-4FAA-BF22-28D48DE66619}" type="slidenum">
              <a:rPr lang="ru-RU" smtClean="0"/>
              <a:pPr/>
              <a:t>‹#›</a:t>
            </a:fld>
            <a:endParaRPr lang="ru-RU"/>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ru-RU" smtClean="0"/>
              <a:t>Образец заголовка</a:t>
            </a:r>
            <a:endParaRPr lang="en-US" dirty="0"/>
          </a:p>
        </p:txBody>
      </p:sp>
    </p:spTree>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endParaRPr lang="ru-RU"/>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ru-RU"/>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919BBF5F-4ADF-4624-8BE2-7B312250E6EA}"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758" r:id="rId1"/>
    <p:sldLayoutId id="2147483759" r:id="rId2"/>
    <p:sldLayoutId id="2147483760" r:id="rId3"/>
    <p:sldLayoutId id="2147483761" r:id="rId4"/>
    <p:sldLayoutId id="2147483762" r:id="rId5"/>
    <p:sldLayoutId id="2147483763" r:id="rId6"/>
    <p:sldLayoutId id="2147483764" r:id="rId7"/>
    <p:sldLayoutId id="2147483765" r:id="rId8"/>
    <p:sldLayoutId id="2147483766" r:id="rId9"/>
    <p:sldLayoutId id="2147483767" r:id="rId10"/>
    <p:sldLayoutId id="2147483768" r:id="rId11"/>
  </p:sldLayoutIdLst>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Layout" Target="../slideLayouts/slideLayout2.xml"/><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755576" y="1340768"/>
            <a:ext cx="7175351" cy="2880320"/>
          </a:xfrm>
        </p:spPr>
        <p:txBody>
          <a:bodyPr>
            <a:normAutofit fontScale="90000"/>
          </a:bodyPr>
          <a:lstStyle/>
          <a:p>
            <a:pPr marL="182880" indent="0">
              <a:buNone/>
            </a:pPr>
            <a:r>
              <a:rPr lang="ru-RU" sz="6600" dirty="0">
                <a:solidFill>
                  <a:srgbClr val="CC9900"/>
                </a:solidFill>
              </a:rPr>
              <a:t>Плоское </a:t>
            </a:r>
            <a:r>
              <a:rPr lang="ru-RU" sz="6600" dirty="0" smtClean="0">
                <a:solidFill>
                  <a:srgbClr val="CC9900"/>
                </a:solidFill>
              </a:rPr>
              <a:t>и сферическое зеркала</a:t>
            </a:r>
            <a:endParaRPr lang="ru-RU" sz="6600" dirty="0">
              <a:solidFill>
                <a:srgbClr val="CC9900"/>
              </a:solidFill>
            </a:endParaRPr>
          </a:p>
        </p:txBody>
      </p:sp>
    </p:spTree>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12291" name="Rectangle 3"/>
          <p:cNvSpPr>
            <a:spLocks noGrp="1" noRot="1" noChangeArrowheads="1"/>
          </p:cNvSpPr>
          <p:nvPr>
            <p:ph sz="quarter" idx="13"/>
          </p:nvPr>
        </p:nvSpPr>
        <p:spPr>
          <a:xfrm>
            <a:off x="323850" y="549275"/>
            <a:ext cx="8540750" cy="6099175"/>
          </a:xfrm>
        </p:spPr>
        <p:txBody>
          <a:bodyPr/>
          <a:lstStyle/>
          <a:p>
            <a:r>
              <a:rPr lang="ru-RU"/>
              <a:t>Итак, теоретическим путем мы выяснили, что </a:t>
            </a:r>
            <a:r>
              <a:rPr lang="ru-RU" b="1" i="1">
                <a:solidFill>
                  <a:srgbClr val="CC9900"/>
                </a:solidFill>
              </a:rPr>
              <a:t>изображения предметов в зеркале являются мнимыми</a:t>
            </a:r>
            <a:r>
              <a:rPr lang="ru-RU"/>
              <a:t> (так как кажутся расположенными там, куда световые лучи на самом деле не проникают). </a:t>
            </a:r>
            <a:r>
              <a:rPr lang="ru-RU" b="1" i="1">
                <a:solidFill>
                  <a:srgbClr val="CC9900"/>
                </a:solidFill>
              </a:rPr>
              <a:t>Изображения находятся позади зеркала на таком же расстоянии от него, как и сами предметы.</a:t>
            </a:r>
            <a:r>
              <a:rPr lang="ru-RU"/>
              <a:t> Кроме того, </a:t>
            </a:r>
            <a:r>
              <a:rPr lang="ru-RU" b="1" i="1">
                <a:solidFill>
                  <a:srgbClr val="CC9900"/>
                </a:solidFill>
              </a:rPr>
              <a:t>отрезок, соединяющий предмет и его изображение, перпендикулярен поверхности зеркала</a:t>
            </a:r>
            <a:r>
              <a:rPr lang="ru-RU" i="1"/>
              <a:t>.</a:t>
            </a:r>
            <a:r>
              <a:rPr lang="ru-RU"/>
              <a:t> </a:t>
            </a:r>
          </a:p>
        </p:txBody>
      </p:sp>
    </p:spTree>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5123" name="Rectangle 3"/>
          <p:cNvSpPr>
            <a:spLocks noGrp="1" noRot="1" noChangeArrowheads="1"/>
          </p:cNvSpPr>
          <p:nvPr>
            <p:ph sz="quarter" idx="13"/>
          </p:nvPr>
        </p:nvSpPr>
        <p:spPr>
          <a:xfrm>
            <a:off x="-252413" y="0"/>
            <a:ext cx="6142038" cy="5805488"/>
          </a:xfrm>
        </p:spPr>
        <p:txBody>
          <a:bodyPr>
            <a:normAutofit/>
          </a:bodyPr>
          <a:lstStyle/>
          <a:p>
            <a:pPr>
              <a:lnSpc>
                <a:spcPct val="90000"/>
              </a:lnSpc>
            </a:pPr>
            <a:r>
              <a:rPr lang="ru-RU" sz="2800" dirty="0">
                <a:solidFill>
                  <a:srgbClr val="660033"/>
                </a:solidFill>
              </a:rPr>
              <a:t>Проверим теперь эти выводы экспериментально. Положим на стол линейку, а поверх нее вертикально поставим стекло. Оно будет служить полупрозрачным зеркалом. Поместив перед ним свечу, мы увидим ее отражение. Оно будет казаться расположенным позади стекла. Однако, заглянув туда, мы никакого изображения не увидим. Следовательно, мы убедились, что изображение является </a:t>
            </a:r>
            <a:r>
              <a:rPr lang="ru-RU" sz="2800" dirty="0">
                <a:solidFill>
                  <a:srgbClr val="FF0000"/>
                </a:solidFill>
              </a:rPr>
              <a:t>мнимым </a:t>
            </a:r>
          </a:p>
        </p:txBody>
      </p:sp>
      <p:pic>
        <p:nvPicPr>
          <p:cNvPr id="5126" name="Picture 6" descr="12g-i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35600" y="188913"/>
            <a:ext cx="3708400" cy="2559050"/>
          </a:xfrm>
          <a:prstGeom prst="rect">
            <a:avLst/>
          </a:prstGeom>
          <a:noFill/>
          <a:extLst>
            <a:ext uri="{909E8E84-426E-40DD-AFC4-6F175D3DCCD1}">
              <a14:hiddenFill xmlns:a14="http://schemas.microsoft.com/office/drawing/2010/main">
                <a:solidFill>
                  <a:srgbClr val="FFFFFF"/>
                </a:solidFill>
              </a14:hiddenFill>
            </a:ext>
          </a:extLst>
        </p:spPr>
      </p:pic>
      <p:pic>
        <p:nvPicPr>
          <p:cNvPr id="5125" name="Picture 5" descr="1x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75075" y="2817813"/>
            <a:ext cx="190500" cy="9525"/>
          </a:xfrm>
          <a:prstGeom prst="rect">
            <a:avLst/>
          </a:prstGeom>
          <a:noFill/>
          <a:extLst>
            <a:ext uri="{909E8E84-426E-40DD-AFC4-6F175D3DCCD1}">
              <a14:hiddenFill xmlns:a14="http://schemas.microsoft.com/office/drawing/2010/main">
                <a:solidFill>
                  <a:srgbClr val="FFFFFF"/>
                </a:solidFill>
              </a14:hiddenFill>
            </a:ext>
          </a:extLst>
        </p:spPr>
      </p:pic>
      <p:sp>
        <p:nvSpPr>
          <p:cNvPr id="5127" name="Text Box 7"/>
          <p:cNvSpPr txBox="1">
            <a:spLocks noChangeArrowheads="1"/>
          </p:cNvSpPr>
          <p:nvPr/>
        </p:nvSpPr>
        <p:spPr bwMode="auto">
          <a:xfrm>
            <a:off x="0" y="5661025"/>
            <a:ext cx="9144000" cy="119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ru-RU"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Чтобы убедиться в правильности второго вывода, измерим по линейке расстояния от стекла до свечи и от стекла до изображения. Они окажутся равны. Подтвердить третий вывод тоже несложно: угольник с прямым углом нужно приложить к линейке. </a:t>
            </a:r>
          </a:p>
        </p:txBody>
      </p:sp>
    </p:spTree>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7173" name="AutoShape 5" descr="12h-i1"/>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a:lstStyle/>
          <a:p>
            <a:endParaRPr lang="ru-RU"/>
          </a:p>
        </p:txBody>
      </p:sp>
      <p:sp>
        <p:nvSpPr>
          <p:cNvPr id="7175" name="AutoShape 7" descr="12h-i1"/>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a:lstStyle/>
          <a:p>
            <a:endParaRPr lang="ru-RU"/>
          </a:p>
        </p:txBody>
      </p:sp>
      <p:sp>
        <p:nvSpPr>
          <p:cNvPr id="7177" name="AutoShape 9" descr="12h-i1"/>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a:lstStyle/>
          <a:p>
            <a:endParaRPr lang="ru-RU"/>
          </a:p>
        </p:txBody>
      </p:sp>
      <p:sp>
        <p:nvSpPr>
          <p:cNvPr id="7179" name="AutoShape 11" descr="12h-i1"/>
          <p:cNvSpPr>
            <a:spLocks noChangeAspect="1" noChangeArrowheads="1"/>
          </p:cNvSpPr>
          <p:nvPr/>
        </p:nvSpPr>
        <p:spPr bwMode="auto">
          <a:xfrm>
            <a:off x="4008438" y="342265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a:lstStyle/>
          <a:p>
            <a:endParaRPr lang="ru-RU"/>
          </a:p>
        </p:txBody>
      </p:sp>
      <p:pic>
        <p:nvPicPr>
          <p:cNvPr id="7180" name="Picture 12" descr="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6013" y="0"/>
            <a:ext cx="6480175" cy="2009775"/>
          </a:xfrm>
          <a:prstGeom prst="rect">
            <a:avLst/>
          </a:prstGeom>
          <a:noFill/>
          <a:extLst>
            <a:ext uri="{909E8E84-426E-40DD-AFC4-6F175D3DCCD1}">
              <a14:hiddenFill xmlns:a14="http://schemas.microsoft.com/office/drawing/2010/main">
                <a:solidFill>
                  <a:srgbClr val="FFFFFF"/>
                </a:solidFill>
              </a14:hiddenFill>
            </a:ext>
          </a:extLst>
        </p:spPr>
      </p:pic>
      <p:sp>
        <p:nvSpPr>
          <p:cNvPr id="7181" name="Text Box 13"/>
          <p:cNvSpPr txBox="1">
            <a:spLocks noChangeArrowheads="1"/>
          </p:cNvSpPr>
          <p:nvPr/>
        </p:nvSpPr>
        <p:spPr bwMode="auto">
          <a:xfrm>
            <a:off x="684213" y="2420938"/>
            <a:ext cx="8135937" cy="2014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ru-RU"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Направим пучок параллельных лучей на выпуклое зеркало (левый рисунок). После отражения лучи станут расходящимися. Поэтому выпуклое зеркало иначе называют </a:t>
            </a:r>
            <a:r>
              <a:rPr lang="ru-RU" b="1" i="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рассеивающим зеркалом.</a:t>
            </a:r>
            <a:r>
              <a:rPr lang="ru-RU"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Направим теперь параллельные лучи на вогнутое зеркало (правый рисунок). Сразу же после отражения лучи станут сходящимися. Поэтому вогнутые зеркала иначе называют </a:t>
            </a:r>
            <a:r>
              <a:rPr lang="ru-RU" b="1" i="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собирающими зеркалами.</a:t>
            </a:r>
            <a:r>
              <a:rPr lang="ru-RU"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a:t>
            </a:r>
          </a:p>
        </p:txBody>
      </p:sp>
      <p:sp>
        <p:nvSpPr>
          <p:cNvPr id="7182" name="Text Box 14"/>
          <p:cNvSpPr txBox="1">
            <a:spLocks noChangeArrowheads="1"/>
          </p:cNvSpPr>
          <p:nvPr/>
        </p:nvSpPr>
        <p:spPr bwMode="auto">
          <a:xfrm>
            <a:off x="2627313" y="5229225"/>
            <a:ext cx="6516687" cy="119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ru-RU"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Точка F – действительный фокус собирающего зеркала. Точка F ' – фокус рассеивающего зеркала. Он уже является мнимым, так как световые лучи через него не проходят. </a:t>
            </a:r>
          </a:p>
        </p:txBody>
      </p:sp>
    </p:spTree>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6147" name="Rectangle 3"/>
          <p:cNvSpPr>
            <a:spLocks noGrp="1" noRot="1" noChangeArrowheads="1"/>
          </p:cNvSpPr>
          <p:nvPr>
            <p:ph sz="quarter" idx="13"/>
          </p:nvPr>
        </p:nvSpPr>
        <p:spPr>
          <a:xfrm>
            <a:off x="323850" y="2244725"/>
            <a:ext cx="8540750" cy="4613275"/>
          </a:xfrm>
        </p:spPr>
        <p:txBody>
          <a:bodyPr>
            <a:normAutofit/>
          </a:bodyPr>
          <a:lstStyle/>
          <a:p>
            <a:r>
              <a:rPr lang="ru-RU" sz="2800"/>
              <a:t>Изображения предметов в </a:t>
            </a:r>
            <a:r>
              <a:rPr lang="ru-RU" sz="2800" b="1"/>
              <a:t>выпуклом</a:t>
            </a:r>
            <a:r>
              <a:rPr lang="ru-RU" sz="2800"/>
              <a:t> зеркале всегда </a:t>
            </a:r>
            <a:r>
              <a:rPr lang="ru-RU" sz="2800" b="1"/>
              <a:t>уменьшенные</a:t>
            </a:r>
            <a:r>
              <a:rPr lang="ru-RU" sz="2800"/>
              <a:t>. Например, на левом рисунке отчетливо видно, что размеры изображений чашек значительно меньше размеров самих чашек. При помощи </a:t>
            </a:r>
            <a:r>
              <a:rPr lang="ru-RU" sz="2800" b="1">
                <a:solidFill>
                  <a:schemeClr val="tx2"/>
                </a:solidFill>
              </a:rPr>
              <a:t>вогнутого </a:t>
            </a:r>
            <a:r>
              <a:rPr lang="ru-RU" sz="2800"/>
              <a:t>зеркала легко получить </a:t>
            </a:r>
            <a:r>
              <a:rPr lang="ru-RU" sz="2800" b="1">
                <a:solidFill>
                  <a:schemeClr val="tx2"/>
                </a:solidFill>
              </a:rPr>
              <a:t>увеличенные</a:t>
            </a:r>
            <a:r>
              <a:rPr lang="ru-RU" sz="2800"/>
              <a:t> изображения предметов. Взгляните на правый рисунок. Размеры всех изображений больше размеров самих предметов. На среднем рисунке изображено обычное плоское зеркало. </a:t>
            </a:r>
          </a:p>
        </p:txBody>
      </p:sp>
      <p:pic>
        <p:nvPicPr>
          <p:cNvPr id="6148" name="Picture 4" descr="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1113"/>
            <a:ext cx="9144000" cy="222567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652120" y="5733256"/>
            <a:ext cx="3384376" cy="369332"/>
          </a:xfrm>
          <a:prstGeom prst="rect">
            <a:avLst/>
          </a:prstGeom>
          <a:noFill/>
        </p:spPr>
        <p:txBody>
          <a:bodyPr wrap="square" rtlCol="0">
            <a:spAutoFit/>
          </a:bodyPr>
          <a:lstStyle/>
          <a:p>
            <a:r>
              <a:rPr lang="ru-RU" dirty="0" smtClean="0"/>
              <a:t>Подготовил : Прасол Евгений</a:t>
            </a:r>
            <a:endParaRPr lang="ru-RU" dirty="0"/>
          </a:p>
        </p:txBody>
      </p:sp>
      <p:sp>
        <p:nvSpPr>
          <p:cNvPr id="7" name="TextBox 6"/>
          <p:cNvSpPr txBox="1"/>
          <p:nvPr/>
        </p:nvSpPr>
        <p:spPr>
          <a:xfrm>
            <a:off x="1907704" y="1556792"/>
            <a:ext cx="4968552" cy="646331"/>
          </a:xfrm>
          <a:prstGeom prst="rect">
            <a:avLst/>
          </a:prstGeom>
          <a:noFill/>
        </p:spPr>
        <p:txBody>
          <a:bodyPr wrap="square" rtlCol="0">
            <a:spAutoFit/>
          </a:bodyPr>
          <a:lstStyle/>
          <a:p>
            <a:r>
              <a:rPr lang="ru-RU" sz="3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конец</a:t>
            </a:r>
            <a:endParaRPr lang="ru-RU" sz="3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1713381220"/>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3074" name="Rectangle 2"/>
          <p:cNvSpPr>
            <a:spLocks noGrp="1" noRot="1" noChangeArrowheads="1"/>
          </p:cNvSpPr>
          <p:nvPr>
            <p:ph type="title"/>
          </p:nvPr>
        </p:nvSpPr>
        <p:spPr/>
        <p:txBody>
          <a:bodyPr/>
          <a:lstStyle/>
          <a:p>
            <a:pPr marL="0" indent="0">
              <a:buNone/>
            </a:pPr>
            <a:r>
              <a:rPr lang="ru-RU" dirty="0"/>
              <a:t>Плоское зеркало.</a:t>
            </a:r>
          </a:p>
        </p:txBody>
      </p:sp>
      <p:sp>
        <p:nvSpPr>
          <p:cNvPr id="3075" name="Rectangle 3"/>
          <p:cNvSpPr>
            <a:spLocks noGrp="1" noRot="1" noChangeArrowheads="1"/>
          </p:cNvSpPr>
          <p:nvPr>
            <p:ph sz="quarter" idx="13"/>
          </p:nvPr>
        </p:nvSpPr>
        <p:spPr/>
        <p:txBody>
          <a:bodyPr/>
          <a:lstStyle/>
          <a:p>
            <a:r>
              <a:rPr lang="ru-RU"/>
              <a:t>С плоским зеркалом мы сталкиваемся очень часто - когда причесываемся или бреемся, когда управляем автомобилем. Чистое оконное стекло или поверхность пруда тоже вполне могут служить плоскими зеркалами. Рассмотрим изображения, получающиеся при этом. </a:t>
            </a:r>
          </a:p>
        </p:txBody>
      </p:sp>
    </p:spTree>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a:xfrm>
            <a:off x="0" y="0"/>
            <a:ext cx="7543800" cy="4206240"/>
          </a:xfrm>
        </p:spPr>
        <p:txBody>
          <a:bodyPr>
            <a:normAutofit lnSpcReduction="10000"/>
          </a:bodyPr>
          <a:lstStyle/>
          <a:p>
            <a:r>
              <a:rPr lang="ru-RU" dirty="0"/>
              <a:t>В наше время вогнутые зеркала чаще используются для освещения. В карманном электрическом фонарике стоит крошечная лампочка всего в несколько свечей. Если бы она посылала свои лучи во все стороны, то от такого фонарика было бы мало пользы: его свет не проникал бы дальше одного-двух метров. Но за лампочкой поставлено маленькое вогнутое зеркальце. Поэтому луч света от карманного фонаря прорезывает темноту на десять метров вперед. Однако, в фонаре имеется еще и маленькая линза — перед лампочкой. Зеркальце и линза помогают друг другу создавать направленный луч света.</a:t>
            </a:r>
            <a:endParaRPr lang="ru-RU" dirty="0"/>
          </a:p>
        </p:txBody>
      </p:sp>
      <p:pic>
        <p:nvPicPr>
          <p:cNvPr id="16386" name="Picture 2" descr="http://www.oasis-09.ru/images/main/400_400/KK/402602_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44208" y="4005064"/>
            <a:ext cx="2520280" cy="189021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6388" name="Picture 4" descr="http://im4-tub-kz.yandex.net/i?id=455253520-29-72&amp;n=2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7584" y="4797152"/>
            <a:ext cx="1485900" cy="142875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88348007"/>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42" name="Picture 10" descr="http://img4.tourbina.ru/photos.4/7/8/8/6/5/1556887/big.photo.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3920182"/>
            <a:ext cx="3086067" cy="231455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8440" name="Picture 8" descr="http://im4-tub-kz.yandex.net/i?id=18546187-56-72&amp;n=2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68144" y="3456310"/>
            <a:ext cx="2046337" cy="281606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8438" name="Picture 6" descr="http://im2-tub-kz.yandex.net/i?id=153879128-66-72&amp;n=2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35896" y="4129037"/>
            <a:ext cx="2343150" cy="142875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8436" name="Picture 4" descr="http://im7-tub-kz.yandex.net/i?id=367780624-04-72&amp;n=2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75920" y="2996952"/>
            <a:ext cx="1846460" cy="184646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8434" name="Picture 2" descr="http://www.medspros.ru/i/product_i/2340_1_b.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9512" y="1412776"/>
            <a:ext cx="2190750" cy="218598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3" name="Объект 2"/>
          <p:cNvSpPr>
            <a:spLocks noGrp="1"/>
          </p:cNvSpPr>
          <p:nvPr>
            <p:ph sz="quarter" idx="13"/>
          </p:nvPr>
        </p:nvSpPr>
        <p:spPr>
          <a:xfrm>
            <a:off x="0" y="0"/>
            <a:ext cx="9144000" cy="2420888"/>
          </a:xfrm>
        </p:spPr>
        <p:txBody>
          <a:bodyPr>
            <a:normAutofit lnSpcReduction="10000"/>
          </a:bodyPr>
          <a:lstStyle/>
          <a:p>
            <a:r>
              <a:rPr lang="ru-RU" dirty="0"/>
              <a:t>Так же устроены и автомобильные фары и прожекторы, рефлектор синей медицинской лампы, корабельный фонарь на верхушке мачты и фонарь маяка. В прожекторе светит мощная дуговая лампа. Но если бы вынули из прожектора вогнутое зеркало, то свет лампы бесцельно разошелся бы во все стороны, она светила бы не на семьдесят километров, а всего на один-два...</a:t>
            </a:r>
            <a:endParaRPr lang="ru-RU" dirty="0"/>
          </a:p>
        </p:txBody>
      </p:sp>
    </p:spTree>
    <p:extLst>
      <p:ext uri="{BB962C8B-B14F-4D97-AF65-F5344CB8AC3E}">
        <p14:creationId xmlns:p14="http://schemas.microsoft.com/office/powerpoint/2010/main" val="605547982"/>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http://ratatouilleblue.files.wordpress.com/2010/02/alexandria1.jpg?w=47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60574" y="1772815"/>
            <a:ext cx="3663553" cy="2747665"/>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3" name="Объект 2"/>
          <p:cNvSpPr>
            <a:spLocks noGrp="1"/>
          </p:cNvSpPr>
          <p:nvPr>
            <p:ph sz="quarter" idx="13"/>
          </p:nvPr>
        </p:nvSpPr>
        <p:spPr>
          <a:xfrm>
            <a:off x="0" y="116632"/>
            <a:ext cx="9144000" cy="6741368"/>
          </a:xfrm>
        </p:spPr>
        <p:txBody>
          <a:bodyPr>
            <a:normAutofit fontScale="92500" lnSpcReduction="10000"/>
          </a:bodyPr>
          <a:lstStyle/>
          <a:p>
            <a:r>
              <a:rPr lang="ru-RU" dirty="0">
                <a:solidFill>
                  <a:schemeClr val="tx1"/>
                </a:solidFill>
              </a:rPr>
              <a:t>Особенно сложно устроен фонарь маяка. В древности самым мощным маяком был Александрийский маяк -  последнее из   чудес света,    связанное  с именем Александра Македонского. Согласно легенде, на Александрийском маяке находилось огромное зеркало, при помощи которого можно было видеть корабли, отплывавшие из Греции. Маяк находился в городе  Александрия, основанном  в 332 году до н.э. в дельте Нила. На подходе к городу на острове </a:t>
            </a:r>
            <a:r>
              <a:rPr lang="ru-RU" dirty="0" err="1">
                <a:solidFill>
                  <a:schemeClr val="tx1"/>
                </a:solidFill>
              </a:rPr>
              <a:t>Фарос</a:t>
            </a:r>
            <a:r>
              <a:rPr lang="ru-RU" dirty="0">
                <a:solidFill>
                  <a:schemeClr val="tx1"/>
                </a:solidFill>
              </a:rPr>
              <a:t>  было  решено построить маяк. Маяк получился в виде трехэтажной башни высотой 120 метров.  На башне находилось множество остроумных технических приспособлений: флюгера, астрономические приборы, часы.  На третьем этаже, в круглой, обнесенной колоннами ротонде, горел вечно  громадный костер. Но и большой костер дает не так уж много света. К тому же свет его расходился бы во все стороны и должен был бы быстро терять свою силу. Можно предположить, что огонь костра отражался с помощью </a:t>
            </a:r>
            <a:r>
              <a:rPr lang="ru-RU" dirty="0" smtClean="0">
                <a:solidFill>
                  <a:schemeClr val="tx1"/>
                </a:solidFill>
              </a:rPr>
              <a:t>большого</a:t>
            </a:r>
            <a:r>
              <a:rPr lang="ru-RU" dirty="0">
                <a:solidFill>
                  <a:schemeClr val="tx1"/>
                </a:solidFill>
              </a:rPr>
              <a:t> вогнутого металлического зеркала с линзой. Вогнутое зеркало отбрасывало все лучи в одном направлении, и благодаря этому свет маяка значительно усиливался. Дрова для костра доставлялись наверх по спиральной лестнице, такой пологой и широкой, что по ней на стометровую высоту въезжали повозки, запряженные ослами. </a:t>
            </a:r>
            <a:r>
              <a:rPr lang="ru-RU" dirty="0">
                <a:solidFill>
                  <a:schemeClr val="tx1"/>
                </a:solidFill>
              </a:rPr>
              <a:t/>
            </a:r>
            <a:br>
              <a:rPr lang="ru-RU" dirty="0">
                <a:solidFill>
                  <a:schemeClr val="tx1"/>
                </a:solidFill>
              </a:rPr>
            </a:br>
            <a:r>
              <a:rPr lang="ru-RU" dirty="0">
                <a:solidFill>
                  <a:schemeClr val="tx1"/>
                </a:solidFill>
              </a:rPr>
              <a:t>С падением римской империи он перестал светить, обвалилась  верхняя башня, а  стены нижнего этажа  разрушились  после  землетрясения в  14  веке. Руины древнего маяка были встроены в турецкую крепость и в ней существуют поныне.</a:t>
            </a:r>
            <a:endParaRPr lang="ru-RU" dirty="0">
              <a:solidFill>
                <a:schemeClr val="tx1"/>
              </a:solidFill>
            </a:endParaRPr>
          </a:p>
        </p:txBody>
      </p:sp>
    </p:spTree>
    <p:extLst>
      <p:ext uri="{BB962C8B-B14F-4D97-AF65-F5344CB8AC3E}">
        <p14:creationId xmlns:p14="http://schemas.microsoft.com/office/powerpoint/2010/main" val="1385521361"/>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http://im0-tub-kz.yandex.net/i?id=187062537-55-72&amp;n=2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9944" y="1844824"/>
            <a:ext cx="2740624" cy="237626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20484" name="Picture 4" descr="http://www.realsky.ru/images/stories/book/article/telescope/telescope-type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03848" y="1052736"/>
            <a:ext cx="5715000" cy="5305426"/>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3" name="Объект 2"/>
          <p:cNvSpPr>
            <a:spLocks noGrp="1"/>
          </p:cNvSpPr>
          <p:nvPr>
            <p:ph sz="quarter" idx="13"/>
          </p:nvPr>
        </p:nvSpPr>
        <p:spPr>
          <a:xfrm>
            <a:off x="179512" y="332656"/>
            <a:ext cx="8712968" cy="1113304"/>
          </a:xfrm>
        </p:spPr>
        <p:txBody>
          <a:bodyPr>
            <a:normAutofit/>
          </a:bodyPr>
          <a:lstStyle/>
          <a:p>
            <a:r>
              <a:rPr lang="ru-RU" dirty="0"/>
              <a:t>Английский ученый Исаак Ньютон использовал вогнутое зеркало в телескопе. И в современных телескопах также используются вогнутые зеркала.</a:t>
            </a:r>
            <a:endParaRPr lang="ru-RU" dirty="0"/>
          </a:p>
        </p:txBody>
      </p:sp>
    </p:spTree>
    <p:extLst>
      <p:ext uri="{BB962C8B-B14F-4D97-AF65-F5344CB8AC3E}">
        <p14:creationId xmlns:p14="http://schemas.microsoft.com/office/powerpoint/2010/main" val="938703335"/>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8" name="Picture 4" descr="http://w0.sao.ru/hq/sun/conf2006/pics/ratan2_larg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1412776"/>
            <a:ext cx="3923928" cy="2840536"/>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21506" name="Picture 2" descr="http://static.diary.ru/userdir/1/2/2/0/1220604/4226650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2642" y="3068960"/>
            <a:ext cx="5343550" cy="332725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12192" y="10336"/>
            <a:ext cx="9144000" cy="1200329"/>
          </a:xfrm>
          <a:prstGeom prst="rect">
            <a:avLst/>
          </a:prstGeom>
        </p:spPr>
        <p:txBody>
          <a:bodyPr wrap="square">
            <a:spAutoFit/>
          </a:bodyPr>
          <a:lstStyle/>
          <a:p>
            <a:r>
              <a:rPr lang="ru-RU" dirty="0"/>
              <a:t>А вот вогнутые антенны радиотелескопов очень большого диаметра состоят из множества отдельных металлических зеркал. Например, антенна телескопа РАТАН-600 состоит из 895 отдельных зеркал, расположенных по окружности. Конструкция этого телескопа позволяет одновременно наблюдать несколько участков неба</a:t>
            </a:r>
          </a:p>
        </p:txBody>
      </p:sp>
    </p:spTree>
    <p:extLst>
      <p:ext uri="{BB962C8B-B14F-4D97-AF65-F5344CB8AC3E}">
        <p14:creationId xmlns:p14="http://schemas.microsoft.com/office/powerpoint/2010/main" val="3212693746"/>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125_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3789040"/>
            <a:ext cx="8316912" cy="2532063"/>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Прямоугольник 4"/>
          <p:cNvSpPr/>
          <p:nvPr/>
        </p:nvSpPr>
        <p:spPr>
          <a:xfrm>
            <a:off x="1187624" y="548680"/>
            <a:ext cx="6120680" cy="2031325"/>
          </a:xfrm>
          <a:prstGeom prst="rect">
            <a:avLst/>
          </a:prstGeom>
        </p:spPr>
        <p:txBody>
          <a:bodyPr wrap="square">
            <a:spAutoFit/>
          </a:bodyPr>
          <a:lstStyle/>
          <a:p>
            <a:r>
              <a:rPr lang="ru-RU"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Неровная поверхность рассеивает свет, т. к. отражающие участки ориентированы в пространстве беспорядочно. Благодаря этому рассеянный шероховатой поверхностью свет можно видеть отовсюду (экран кинотеатров). Такое отражение света называется рассеянным (диффузным).</a:t>
            </a:r>
            <a:endParaRPr lang="ru-RU"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635310201"/>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4099" name="Rectangle 3"/>
          <p:cNvSpPr>
            <a:spLocks noGrp="1" noRot="1" noChangeArrowheads="1"/>
          </p:cNvSpPr>
          <p:nvPr>
            <p:ph sz="quarter" idx="13"/>
          </p:nvPr>
        </p:nvSpPr>
        <p:spPr>
          <a:xfrm>
            <a:off x="301625" y="0"/>
            <a:ext cx="5422900" cy="6597650"/>
          </a:xfrm>
        </p:spPr>
        <p:txBody>
          <a:bodyPr/>
          <a:lstStyle/>
          <a:p>
            <a:pPr>
              <a:lnSpc>
                <a:spcPct val="90000"/>
              </a:lnSpc>
            </a:pPr>
            <a:r>
              <a:rPr lang="ru-RU"/>
              <a:t>Пусть пучок света от источника S падает на зеркало. Рассмотрим лучи SA и SB. После отражения от зеркала они кажутся нам исходящими из точки S'. То есть источник S нам кажется расположенным за зеркалом! Заметим также, что расстояния SO и S'O равны, а отрезок SS' перпендикулярен зеркалу. </a:t>
            </a:r>
          </a:p>
        </p:txBody>
      </p:sp>
      <p:pic>
        <p:nvPicPr>
          <p:cNvPr id="4101" name="Picture 5" descr="12g-i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525" y="0"/>
            <a:ext cx="3419475" cy="2614613"/>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125_1"/>
          <p:cNvPicPr>
            <a:picLocks noChangeAspect="1" noChangeArrowheads="1"/>
          </p:cNvPicPr>
          <p:nvPr/>
        </p:nvPicPr>
        <p:blipFill>
          <a:blip r:embed="rId4">
            <a:extLst>
              <a:ext uri="{28A0092B-C50C-407E-A947-70E740481C1C}">
                <a14:useLocalDpi xmlns:a14="http://schemas.microsoft.com/office/drawing/2010/main" val="0"/>
              </a:ext>
            </a:extLst>
          </a:blip>
          <a:srcRect r="62604"/>
          <a:stretch>
            <a:fillRect/>
          </a:stretch>
        </p:blipFill>
        <p:spPr bwMode="auto">
          <a:xfrm>
            <a:off x="5580112" y="3284984"/>
            <a:ext cx="3419475" cy="3059113"/>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sld>
</file>

<file path=ppt/theme/theme1.xml><?xml version="1.0" encoding="utf-8"?>
<a:theme xmlns:a="http://schemas.openxmlformats.org/drawingml/2006/main" name="Воздушный поток">
  <a:themeElements>
    <a:clrScheme name="Воздушный поток">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Воздушный поток">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Воздушный поток">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Slipstream</Template>
  <TotalTime>192</TotalTime>
  <Words>485</Words>
  <Application>Microsoft Office PowerPoint</Application>
  <PresentationFormat>Экран (4:3)</PresentationFormat>
  <Paragraphs>18</Paragraphs>
  <Slides>14</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14</vt:i4>
      </vt:variant>
    </vt:vector>
  </HeadingPairs>
  <TitlesOfParts>
    <vt:vector size="19" baseType="lpstr">
      <vt:lpstr>Arial</vt:lpstr>
      <vt:lpstr>Tahoma</vt:lpstr>
      <vt:lpstr>Times New Roman</vt:lpstr>
      <vt:lpstr>Wingdings</vt:lpstr>
      <vt:lpstr>Воздушный поток</vt:lpstr>
      <vt:lpstr>Плоское и сферическое зеркала</vt:lpstr>
      <vt:lpstr>Плоское зеркало.</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Мой дом</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Плоское зеркало.</dc:title>
  <dc:creator>Игорь</dc:creator>
  <cp:lastModifiedBy>Admin</cp:lastModifiedBy>
  <cp:revision>11</cp:revision>
  <dcterms:created xsi:type="dcterms:W3CDTF">2006-04-25T16:03:56Z</dcterms:created>
  <dcterms:modified xsi:type="dcterms:W3CDTF">2013-04-29T16:21:14Z</dcterms:modified>
</cp:coreProperties>
</file>